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Nuni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cc1c94af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cc1c94af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ccc1c94afb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ccc1c94afb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ccc1c94afb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ccc1c94afb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ce347ec311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ce347ec311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Transition to Jason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ccc1c94afb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ccc1c94afb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ccc1c94afb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ccc1c94afb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ccc1c94afb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ccc1c94afb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cccedc83b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cccedc83b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Second robot with different reflector shape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Remote is likely to be held higher than the robot, so this shape may work better since it will get better reception of signals from above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ccc1c94afb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ccc1c94afb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e347ec31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e347ec31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cc1c94afb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ccc1c94afb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cc1c94afb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cc1c94afb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e347ec31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e347ec31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ccc1c94afb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ccc1c94afb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e347ec3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e347ec3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ccc1c94afb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ccc1c94afb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Transition to Darrah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cc1c94afb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ccc1c94afb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cc1c94afb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ccc1c94afb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7.png"/><Relationship Id="rId5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R8R7emJg8R6-3JnlXlSSkLaF7Pd2QaKa/view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484425" y="1301975"/>
            <a:ext cx="8092800" cy="97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Robotic Cart: A Prototype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376850" y="2571750"/>
            <a:ext cx="63903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Kallistah Allen     Darrah Beebe     Jason Braker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Advisors: Dr. Suruz Miah     Dr. Prasad Shastry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Department of Electrical and Computer Engineering, Bradley University, Peoria IL</a:t>
            </a:r>
            <a:endParaRPr/>
          </a:p>
        </p:txBody>
      </p:sp>
      <p:sp>
        <p:nvSpPr>
          <p:cNvPr id="130" name="Google Shape;130;p1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/>
          <p:nvPr>
            <p:ph type="title"/>
          </p:nvPr>
        </p:nvSpPr>
        <p:spPr>
          <a:xfrm>
            <a:off x="819150" y="8456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Cart Subsystem Block Diagram</a:t>
            </a:r>
            <a:endParaRPr/>
          </a:p>
        </p:txBody>
      </p:sp>
      <p:sp>
        <p:nvSpPr>
          <p:cNvPr id="213" name="Google Shape;213;p2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  <p:grpSp>
        <p:nvGrpSpPr>
          <p:cNvPr id="214" name="Google Shape;214;p22"/>
          <p:cNvGrpSpPr/>
          <p:nvPr/>
        </p:nvGrpSpPr>
        <p:grpSpPr>
          <a:xfrm>
            <a:off x="579100" y="2053100"/>
            <a:ext cx="8048800" cy="2782776"/>
            <a:chOff x="579100" y="2053100"/>
            <a:chExt cx="8048800" cy="2782776"/>
          </a:xfrm>
        </p:grpSpPr>
        <p:sp>
          <p:nvSpPr>
            <p:cNvPr id="215" name="Google Shape;215;p22"/>
            <p:cNvSpPr/>
            <p:nvPr/>
          </p:nvSpPr>
          <p:spPr>
            <a:xfrm>
              <a:off x="1314100" y="2363625"/>
              <a:ext cx="363300" cy="1838100"/>
            </a:xfrm>
            <a:prstGeom prst="lef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7424000" y="2449100"/>
              <a:ext cx="363300" cy="1482000"/>
            </a:xfrm>
            <a:prstGeom prst="righ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2"/>
            <p:cNvSpPr txBox="1"/>
            <p:nvPr/>
          </p:nvSpPr>
          <p:spPr>
            <a:xfrm>
              <a:off x="579100" y="3082575"/>
              <a:ext cx="735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alibri"/>
                  <a:ea typeface="Calibri"/>
                  <a:cs typeface="Calibri"/>
                  <a:sym typeface="Calibri"/>
                </a:rPr>
                <a:t>Inputs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22"/>
            <p:cNvSpPr txBox="1"/>
            <p:nvPr/>
          </p:nvSpPr>
          <p:spPr>
            <a:xfrm>
              <a:off x="7787300" y="2989988"/>
              <a:ext cx="840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alibri"/>
                  <a:ea typeface="Calibri"/>
                  <a:cs typeface="Calibri"/>
                  <a:sym typeface="Calibri"/>
                </a:rPr>
                <a:t>Outputs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19" name="Google Shape;219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29800" y="2053100"/>
              <a:ext cx="5441798" cy="27827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0" name="Google Shape;220;p22"/>
          <p:cNvSpPr txBox="1"/>
          <p:nvPr>
            <p:ph idx="1" type="body"/>
          </p:nvPr>
        </p:nvSpPr>
        <p:spPr>
          <a:xfrm>
            <a:off x="819150" y="13049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Four inputs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Three outputs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System Components</a:t>
            </a:r>
            <a:endParaRPr/>
          </a:p>
        </p:txBody>
      </p:sp>
      <p:grpSp>
        <p:nvGrpSpPr>
          <p:cNvPr id="226" name="Google Shape;226;p23"/>
          <p:cNvGrpSpPr/>
          <p:nvPr/>
        </p:nvGrpSpPr>
        <p:grpSpPr>
          <a:xfrm>
            <a:off x="383163" y="2229775"/>
            <a:ext cx="8194113" cy="2667175"/>
            <a:chOff x="383163" y="1924975"/>
            <a:chExt cx="8194113" cy="2667175"/>
          </a:xfrm>
        </p:grpSpPr>
        <p:grpSp>
          <p:nvGrpSpPr>
            <p:cNvPr id="227" name="Google Shape;227;p23"/>
            <p:cNvGrpSpPr/>
            <p:nvPr/>
          </p:nvGrpSpPr>
          <p:grpSpPr>
            <a:xfrm>
              <a:off x="383162" y="1924975"/>
              <a:ext cx="2661575" cy="2667175"/>
              <a:chOff x="383163" y="1924975"/>
              <a:chExt cx="2661575" cy="2667175"/>
            </a:xfrm>
          </p:grpSpPr>
          <p:pic>
            <p:nvPicPr>
              <p:cNvPr id="228" name="Google Shape;228;p2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83162" y="1924975"/>
                <a:ext cx="2661575" cy="266157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29" name="Google Shape;229;p23"/>
              <p:cNvSpPr txBox="1"/>
              <p:nvPr/>
            </p:nvSpPr>
            <p:spPr>
              <a:xfrm>
                <a:off x="449462" y="4191950"/>
                <a:ext cx="25290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Calibri"/>
                    <a:ea typeface="Calibri"/>
                    <a:cs typeface="Calibri"/>
                    <a:sym typeface="Calibri"/>
                  </a:rPr>
                  <a:t>Budget Bot Chassis</a:t>
                </a:r>
                <a:endParaRPr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0" name="Google Shape;230;p23"/>
            <p:cNvGrpSpPr/>
            <p:nvPr/>
          </p:nvGrpSpPr>
          <p:grpSpPr>
            <a:xfrm>
              <a:off x="3198650" y="2180350"/>
              <a:ext cx="2906575" cy="2411800"/>
              <a:chOff x="3198650" y="2180350"/>
              <a:chExt cx="2906575" cy="2411800"/>
            </a:xfrm>
          </p:grpSpPr>
          <p:pic>
            <p:nvPicPr>
              <p:cNvPr id="231" name="Google Shape;231;p2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10554"/>
              <a:stretch/>
            </p:blipFill>
            <p:spPr>
              <a:xfrm>
                <a:off x="3198650" y="2180350"/>
                <a:ext cx="2906575" cy="216397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32" name="Google Shape;232;p23"/>
              <p:cNvSpPr txBox="1"/>
              <p:nvPr/>
            </p:nvSpPr>
            <p:spPr>
              <a:xfrm>
                <a:off x="3526350" y="4191950"/>
                <a:ext cx="23295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Calibri"/>
                    <a:ea typeface="Calibri"/>
                    <a:cs typeface="Calibri"/>
                    <a:sym typeface="Calibri"/>
                  </a:rPr>
                  <a:t>BeagleBone Blue</a:t>
                </a:r>
                <a:endParaRPr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3" name="Google Shape;233;p23"/>
            <p:cNvGrpSpPr/>
            <p:nvPr/>
          </p:nvGrpSpPr>
          <p:grpSpPr>
            <a:xfrm>
              <a:off x="6717875" y="2022375"/>
              <a:ext cx="1859400" cy="2569775"/>
              <a:chOff x="6717875" y="2022375"/>
              <a:chExt cx="1859400" cy="2569775"/>
            </a:xfrm>
          </p:grpSpPr>
          <p:sp>
            <p:nvSpPr>
              <p:cNvPr id="234" name="Google Shape;234;p23"/>
              <p:cNvSpPr txBox="1"/>
              <p:nvPr/>
            </p:nvSpPr>
            <p:spPr>
              <a:xfrm>
                <a:off x="6717875" y="4191950"/>
                <a:ext cx="18594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Calibri"/>
                    <a:ea typeface="Calibri"/>
                    <a:cs typeface="Calibri"/>
                    <a:sym typeface="Calibri"/>
                  </a:rPr>
                  <a:t>XBee S2C Module</a:t>
                </a:r>
                <a:endParaRPr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35" name="Google Shape;235;p23"/>
              <p:cNvPicPr preferRelativeResize="0"/>
              <p:nvPr/>
            </p:nvPicPr>
            <p:blipFill rotWithShape="1">
              <a:blip r:embed="rId5">
                <a:alphaModFix/>
              </a:blip>
              <a:srcRect b="0" l="6200" r="0" t="0"/>
              <a:stretch/>
            </p:blipFill>
            <p:spPr>
              <a:xfrm>
                <a:off x="6908563" y="2022375"/>
                <a:ext cx="1478025" cy="2163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36" name="Google Shape;236;p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  <p:sp>
        <p:nvSpPr>
          <p:cNvPr id="237" name="Google Shape;237;p23"/>
          <p:cNvSpPr txBox="1"/>
          <p:nvPr>
            <p:ph idx="1" type="body"/>
          </p:nvPr>
        </p:nvSpPr>
        <p:spPr>
          <a:xfrm>
            <a:off x="819150" y="14573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Budget Bot Chassis - Physical framework of robotic cart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BeagleBone Blue - Embedded computer to control robotic cart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XBee S2C Module - Wireless communication module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"/>
          <p:cNvSpPr txBox="1"/>
          <p:nvPr>
            <p:ph type="title"/>
          </p:nvPr>
        </p:nvSpPr>
        <p:spPr>
          <a:xfrm>
            <a:off x="819150" y="388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Reflector Arrays</a:t>
            </a:r>
            <a:endParaRPr/>
          </a:p>
        </p:txBody>
      </p:sp>
      <p:grpSp>
        <p:nvGrpSpPr>
          <p:cNvPr id="243" name="Google Shape;243;p24"/>
          <p:cNvGrpSpPr/>
          <p:nvPr/>
        </p:nvGrpSpPr>
        <p:grpSpPr>
          <a:xfrm>
            <a:off x="1221705" y="2102817"/>
            <a:ext cx="2846342" cy="2694891"/>
            <a:chOff x="688300" y="1603275"/>
            <a:chExt cx="3308161" cy="3132138"/>
          </a:xfrm>
        </p:grpSpPr>
        <p:sp>
          <p:nvSpPr>
            <p:cNvPr id="244" name="Google Shape;244;p24"/>
            <p:cNvSpPr txBox="1"/>
            <p:nvPr/>
          </p:nvSpPr>
          <p:spPr>
            <a:xfrm>
              <a:off x="771123" y="4270413"/>
              <a:ext cx="3142500" cy="46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alibri"/>
                  <a:ea typeface="Calibri"/>
                  <a:cs typeface="Calibri"/>
                  <a:sym typeface="Calibri"/>
                </a:rPr>
                <a:t>Model 1: Paraboloidal Reflector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45" name="Google Shape;245;p24"/>
            <p:cNvPicPr preferRelativeResize="0"/>
            <p:nvPr/>
          </p:nvPicPr>
          <p:blipFill rotWithShape="1">
            <a:blip r:embed="rId3">
              <a:alphaModFix/>
            </a:blip>
            <a:srcRect b="7994" l="3895" r="17246" t="4439"/>
            <a:stretch/>
          </p:blipFill>
          <p:spPr>
            <a:xfrm>
              <a:off x="688300" y="1603275"/>
              <a:ext cx="3308161" cy="2667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6" name="Google Shape;246;p24"/>
          <p:cNvGrpSpPr/>
          <p:nvPr/>
        </p:nvGrpSpPr>
        <p:grpSpPr>
          <a:xfrm>
            <a:off x="4595201" y="1689796"/>
            <a:ext cx="3505301" cy="3322558"/>
            <a:chOff x="4291344" y="921812"/>
            <a:chExt cx="4370700" cy="4142840"/>
          </a:xfrm>
        </p:grpSpPr>
        <p:sp>
          <p:nvSpPr>
            <p:cNvPr id="247" name="Google Shape;247;p24"/>
            <p:cNvSpPr txBox="1"/>
            <p:nvPr/>
          </p:nvSpPr>
          <p:spPr>
            <a:xfrm>
              <a:off x="4291344" y="4296952"/>
              <a:ext cx="4370700" cy="76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alibri"/>
                  <a:ea typeface="Calibri"/>
                  <a:cs typeface="Calibri"/>
                  <a:sym typeface="Calibri"/>
                </a:rPr>
                <a:t>Model 2: Combined Parabolic/Paraboloidal Reflector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48" name="Google Shape;248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442113">
              <a:off x="4569920" y="1152425"/>
              <a:ext cx="3813549" cy="33742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9" name="Google Shape;249;p2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  <p:sp>
        <p:nvSpPr>
          <p:cNvPr id="250" name="Google Shape;250;p24"/>
          <p:cNvSpPr txBox="1"/>
          <p:nvPr>
            <p:ph idx="1" type="body"/>
          </p:nvPr>
        </p:nvSpPr>
        <p:spPr>
          <a:xfrm>
            <a:off x="819150" y="9239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Two designs</a:t>
            </a:r>
            <a:endParaRPr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Paraboloidal - focuses signals coming directly into reflector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Parabolic/Paraboloidal - better reception of signals from above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1970" y="2653270"/>
            <a:ext cx="2452725" cy="228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Prototype </a:t>
            </a:r>
            <a:endParaRPr/>
          </a:p>
        </p:txBody>
      </p:sp>
      <p:grpSp>
        <p:nvGrpSpPr>
          <p:cNvPr id="257" name="Google Shape;257;p25"/>
          <p:cNvGrpSpPr/>
          <p:nvPr/>
        </p:nvGrpSpPr>
        <p:grpSpPr>
          <a:xfrm>
            <a:off x="2956048" y="2260249"/>
            <a:ext cx="1891024" cy="2617729"/>
            <a:chOff x="1211838" y="1808525"/>
            <a:chExt cx="2311200" cy="3199375"/>
          </a:xfrm>
        </p:grpSpPr>
        <p:pic>
          <p:nvPicPr>
            <p:cNvPr id="258" name="Google Shape;258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308050" y="1808525"/>
              <a:ext cx="2118775" cy="2698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9" name="Google Shape;259;p25"/>
            <p:cNvSpPr txBox="1"/>
            <p:nvPr/>
          </p:nvSpPr>
          <p:spPr>
            <a:xfrm>
              <a:off x="1211838" y="4443600"/>
              <a:ext cx="2311200" cy="56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alibri"/>
                  <a:ea typeface="Calibri"/>
                  <a:cs typeface="Calibri"/>
                  <a:sym typeface="Calibri"/>
                </a:rPr>
                <a:t>Remote</a:t>
              </a: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5"/>
          <p:cNvGrpSpPr/>
          <p:nvPr/>
        </p:nvGrpSpPr>
        <p:grpSpPr>
          <a:xfrm>
            <a:off x="5972695" y="593003"/>
            <a:ext cx="2311176" cy="3957491"/>
            <a:chOff x="5005150" y="195400"/>
            <a:chExt cx="2808575" cy="4809200"/>
          </a:xfrm>
        </p:grpSpPr>
        <p:pic>
          <p:nvPicPr>
            <p:cNvPr id="261" name="Google Shape;261;p25"/>
            <p:cNvPicPr preferRelativeResize="0"/>
            <p:nvPr/>
          </p:nvPicPr>
          <p:blipFill rotWithShape="1">
            <a:blip r:embed="rId5">
              <a:alphaModFix/>
            </a:blip>
            <a:srcRect b="4997" l="11564" r="22389" t="18933"/>
            <a:stretch/>
          </p:blipFill>
          <p:spPr>
            <a:xfrm>
              <a:off x="5005150" y="195400"/>
              <a:ext cx="2808575" cy="43115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2" name="Google Shape;262;p25"/>
            <p:cNvSpPr txBox="1"/>
            <p:nvPr/>
          </p:nvSpPr>
          <p:spPr>
            <a:xfrm>
              <a:off x="5253837" y="4443600"/>
              <a:ext cx="2311200" cy="56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alibri"/>
                  <a:ea typeface="Calibri"/>
                  <a:cs typeface="Calibri"/>
                  <a:sym typeface="Calibri"/>
                </a:rPr>
                <a:t>Robot</a:t>
              </a: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3" name="Google Shape;263;p2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  <p:sp>
        <p:nvSpPr>
          <p:cNvPr id="264" name="Google Shape;264;p25"/>
          <p:cNvSpPr txBox="1"/>
          <p:nvPr>
            <p:ph idx="1" type="body"/>
          </p:nvPr>
        </p:nvSpPr>
        <p:spPr>
          <a:xfrm>
            <a:off x="819150" y="1457325"/>
            <a:ext cx="5153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We created a prototype robotic cart using the paraboloidal reflector design. This prototype was used for testing.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Operation of Mobile Cart System</a:t>
            </a:r>
            <a:endParaRPr/>
          </a:p>
        </p:txBody>
      </p:sp>
      <p:pic>
        <p:nvPicPr>
          <p:cNvPr id="270" name="Google Shape;27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1900" y="1302424"/>
            <a:ext cx="3541001" cy="3497276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26"/>
          <p:cNvSpPr txBox="1"/>
          <p:nvPr>
            <p:ph idx="4294967295" type="body"/>
          </p:nvPr>
        </p:nvSpPr>
        <p:spPr>
          <a:xfrm>
            <a:off x="863625" y="2223400"/>
            <a:ext cx="3312300" cy="15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Repeatedly execute Localization and Navigation Algorithms until powered down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 Algorithm</a:t>
            </a:r>
            <a:endParaRPr/>
          </a:p>
        </p:txBody>
      </p:sp>
      <p:pic>
        <p:nvPicPr>
          <p:cNvPr id="278" name="Google Shape;2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675" y="994925"/>
            <a:ext cx="2767725" cy="315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7"/>
          <p:cNvSpPr txBox="1"/>
          <p:nvPr>
            <p:ph idx="1" type="body"/>
          </p:nvPr>
        </p:nvSpPr>
        <p:spPr>
          <a:xfrm>
            <a:off x="819150" y="1635000"/>
            <a:ext cx="5147100" cy="30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Coordinator sends request for signal strength measurement </a:t>
            </a:r>
            <a:r>
              <a:rPr lang="en" sz="1500"/>
              <a:t>t</a:t>
            </a:r>
            <a:r>
              <a:rPr lang="en" sz="1500"/>
              <a:t>o remote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Remote responds with its measured signal strength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Receivers measure signal strength of message from remote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Rotate reflector array 9 degrees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Repeat steps 1-4 until 10 measurements have been taken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Calculate distance to remote using strength of signal received by remote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Calculate angle to remote as the direction of the maximum signal strength measured by the receivers</a:t>
            </a:r>
            <a:endParaRPr sz="1500"/>
          </a:p>
        </p:txBody>
      </p:sp>
      <p:sp>
        <p:nvSpPr>
          <p:cNvPr id="280" name="Google Shape;280;p2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125" y="1792650"/>
            <a:ext cx="4605750" cy="22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Navigation Algorithm</a:t>
            </a:r>
            <a:endParaRPr/>
          </a:p>
        </p:txBody>
      </p:sp>
      <p:pic>
        <p:nvPicPr>
          <p:cNvPr id="287" name="Google Shape;28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3575" y="1659001"/>
            <a:ext cx="2496024" cy="252970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9"/>
          <p:cNvSpPr txBox="1"/>
          <p:nvPr>
            <p:ph idx="1" type="body"/>
          </p:nvPr>
        </p:nvSpPr>
        <p:spPr>
          <a:xfrm>
            <a:off x="469800" y="1990725"/>
            <a:ext cx="5111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Uses the combined parabolic/paraboloidal reflector shape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Intended to allow better reception of signals from above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This model is not yet tested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94" name="Google Shape;294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Robot Model 2 (In Progress)</a:t>
            </a:r>
            <a:endParaRPr/>
          </a:p>
        </p:txBody>
      </p:sp>
      <p:pic>
        <p:nvPicPr>
          <p:cNvPr id="295" name="Google Shape;29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800" y="666575"/>
            <a:ext cx="3983222" cy="4012951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Challenges</a:t>
            </a:r>
            <a:endParaRPr/>
          </a:p>
        </p:txBody>
      </p:sp>
      <p:sp>
        <p:nvSpPr>
          <p:cNvPr id="302" name="Google Shape;302;p30"/>
          <p:cNvSpPr txBox="1"/>
          <p:nvPr>
            <p:ph idx="1" type="body"/>
          </p:nvPr>
        </p:nvSpPr>
        <p:spPr>
          <a:xfrm>
            <a:off x="819150" y="15205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Accuracy of angle estimation is low and causes some errors in the robots trajectory to the remote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Possible solution: Implement the Extended Kalman Filter (EKF) algorithm to filter out noise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Distance estimation is not consistent and will drastically change if the user stands between the remote and the robot</a:t>
            </a:r>
            <a:endParaRPr sz="1800"/>
          </a:p>
        </p:txBody>
      </p:sp>
      <p:pic>
        <p:nvPicPr>
          <p:cNvPr id="303" name="Google Shape;303;p30"/>
          <p:cNvPicPr preferRelativeResize="0"/>
          <p:nvPr/>
        </p:nvPicPr>
        <p:blipFill rotWithShape="1">
          <a:blip r:embed="rId3">
            <a:alphaModFix/>
          </a:blip>
          <a:srcRect b="19497" l="0" r="0" t="0"/>
          <a:stretch/>
        </p:blipFill>
        <p:spPr>
          <a:xfrm>
            <a:off x="1759025" y="3806425"/>
            <a:ext cx="1411150" cy="109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4" name="Google Shape;304;p30"/>
          <p:cNvGrpSpPr/>
          <p:nvPr/>
        </p:nvGrpSpPr>
        <p:grpSpPr>
          <a:xfrm>
            <a:off x="5993093" y="3179609"/>
            <a:ext cx="1284526" cy="1756744"/>
            <a:chOff x="5993375" y="2902150"/>
            <a:chExt cx="1579400" cy="2033975"/>
          </a:xfrm>
        </p:grpSpPr>
        <p:pic>
          <p:nvPicPr>
            <p:cNvPr id="305" name="Google Shape;305;p30"/>
            <p:cNvPicPr preferRelativeResize="0"/>
            <p:nvPr/>
          </p:nvPicPr>
          <p:blipFill rotWithShape="1">
            <a:blip r:embed="rId4">
              <a:alphaModFix/>
            </a:blip>
            <a:srcRect b="4287" l="18882" r="18550" t="2697"/>
            <a:stretch/>
          </p:blipFill>
          <p:spPr>
            <a:xfrm>
              <a:off x="5993375" y="2902150"/>
              <a:ext cx="1365675" cy="20339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6" name="Google Shape;306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105375" y="3526700"/>
              <a:ext cx="467400" cy="5952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7" name="Google Shape;307;p3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13" name="Google Shape;313;p3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Designed and implemented a cost-effective robotic cart that is able to locate and follow the user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are continuing to refine our design to better solve the problem</a:t>
            </a:r>
            <a:endParaRPr sz="2000"/>
          </a:p>
        </p:txBody>
      </p:sp>
      <p:sp>
        <p:nvSpPr>
          <p:cNvPr id="314" name="Google Shape;314;p3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  <p:grpSp>
        <p:nvGrpSpPr>
          <p:cNvPr id="315" name="Google Shape;315;p31"/>
          <p:cNvGrpSpPr/>
          <p:nvPr/>
        </p:nvGrpSpPr>
        <p:grpSpPr>
          <a:xfrm flipH="1">
            <a:off x="1759025" y="3179609"/>
            <a:ext cx="5518594" cy="1756744"/>
            <a:chOff x="1759025" y="3179609"/>
            <a:chExt cx="5518594" cy="1756744"/>
          </a:xfrm>
        </p:grpSpPr>
        <p:pic>
          <p:nvPicPr>
            <p:cNvPr id="316" name="Google Shape;316;p31"/>
            <p:cNvPicPr preferRelativeResize="0"/>
            <p:nvPr/>
          </p:nvPicPr>
          <p:blipFill rotWithShape="1">
            <a:blip r:embed="rId3">
              <a:alphaModFix/>
            </a:blip>
            <a:srcRect b="19497" l="0" r="0" t="0"/>
            <a:stretch/>
          </p:blipFill>
          <p:spPr>
            <a:xfrm>
              <a:off x="1759025" y="3806425"/>
              <a:ext cx="1411150" cy="10940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17" name="Google Shape;317;p31"/>
            <p:cNvGrpSpPr/>
            <p:nvPr/>
          </p:nvGrpSpPr>
          <p:grpSpPr>
            <a:xfrm>
              <a:off x="5993093" y="3179609"/>
              <a:ext cx="1284526" cy="1756744"/>
              <a:chOff x="5993375" y="2902150"/>
              <a:chExt cx="1579400" cy="2033975"/>
            </a:xfrm>
          </p:grpSpPr>
          <p:pic>
            <p:nvPicPr>
              <p:cNvPr id="318" name="Google Shape;318;p31"/>
              <p:cNvPicPr preferRelativeResize="0"/>
              <p:nvPr/>
            </p:nvPicPr>
            <p:blipFill rotWithShape="1">
              <a:blip r:embed="rId4">
                <a:alphaModFix/>
              </a:blip>
              <a:srcRect b="4287" l="18882" r="18550" t="2697"/>
              <a:stretch/>
            </p:blipFill>
            <p:spPr>
              <a:xfrm>
                <a:off x="5993375" y="2902150"/>
                <a:ext cx="1365675" cy="20339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9" name="Google Shape;319;p31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7105375" y="3526700"/>
                <a:ext cx="467400" cy="595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  <p:pic>
        <p:nvPicPr>
          <p:cNvPr id="136" name="Google Shape;136;p14" title="Revised_demo_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2437" y="209587"/>
            <a:ext cx="6299125" cy="47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19150" y="16833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Design a robotic cart that follows the user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Does not use line-of-sight sensors to locate the user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43" name="Google Shape;143;p15"/>
          <p:cNvGrpSpPr/>
          <p:nvPr/>
        </p:nvGrpSpPr>
        <p:grpSpPr>
          <a:xfrm>
            <a:off x="1446500" y="2613775"/>
            <a:ext cx="6251000" cy="2164925"/>
            <a:chOff x="1340400" y="2613775"/>
            <a:chExt cx="6251000" cy="2164925"/>
          </a:xfrm>
        </p:grpSpPr>
        <p:pic>
          <p:nvPicPr>
            <p:cNvPr id="144" name="Google Shape;144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5595850" y="2698463"/>
              <a:ext cx="1995550" cy="1995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5" name="Google Shape;145;p15"/>
            <p:cNvPicPr preferRelativeResize="0"/>
            <p:nvPr/>
          </p:nvPicPr>
          <p:blipFill rotWithShape="1">
            <a:blip r:embed="rId4">
              <a:alphaModFix/>
            </a:blip>
            <a:srcRect b="4287" l="18882" r="18550" t="2697"/>
            <a:stretch/>
          </p:blipFill>
          <p:spPr>
            <a:xfrm flipH="1">
              <a:off x="1340400" y="2613775"/>
              <a:ext cx="1453600" cy="21649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46" name="Google Shape;146;p15"/>
            <p:cNvCxnSpPr>
              <a:stCxn id="144" idx="3"/>
              <a:endCxn id="145" idx="1"/>
            </p:cNvCxnSpPr>
            <p:nvPr/>
          </p:nvCxnSpPr>
          <p:spPr>
            <a:xfrm rot="10800000">
              <a:off x="2793850" y="3696238"/>
              <a:ext cx="2802000" cy="0"/>
            </a:xfrm>
            <a:prstGeom prst="straightConnector1">
              <a:avLst/>
            </a:prstGeom>
            <a:noFill/>
            <a:ln cap="flat" cmpd="sng" w="76200">
              <a:solidFill>
                <a:srgbClr val="000000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</p:grpSp>
      <p:sp>
        <p:nvSpPr>
          <p:cNvPr id="147" name="Google Shape;147;p1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idx="1" type="body"/>
          </p:nvPr>
        </p:nvSpPr>
        <p:spPr>
          <a:xfrm>
            <a:off x="361950" y="1685925"/>
            <a:ext cx="5789400" cy="28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Line-of-Sight sensors must have an open path between the sensor and the object being sensed (no obstacles between)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Existing s</a:t>
            </a:r>
            <a:r>
              <a:rPr lang="en" sz="1800"/>
              <a:t>mart carts use line-of-sight sensors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If line-of-sight is not required, the robotic cart could still maintain communication with the remote on the user and be able to locate the user when an obstacle comes between them</a:t>
            </a:r>
            <a:endParaRPr/>
          </a:p>
        </p:txBody>
      </p:sp>
      <p:sp>
        <p:nvSpPr>
          <p:cNvPr id="153" name="Google Shape;153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Line-of-Sight Sensing</a:t>
            </a:r>
            <a:endParaRPr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3075" y="1244575"/>
            <a:ext cx="2543061" cy="303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6"/>
          <p:cNvSpPr/>
          <p:nvPr/>
        </p:nvSpPr>
        <p:spPr>
          <a:xfrm rot="1210876">
            <a:off x="6852603" y="2130990"/>
            <a:ext cx="993069" cy="440774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Obstacle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6" name="Google Shape;156;p1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819150" y="1990725"/>
            <a:ext cx="5591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Utilize wireless analog radio frequency (RF) signals</a:t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Benefits:</a:t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Cost-effective</a:t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Signals propagate through objects, so commun</a:t>
            </a:r>
            <a:r>
              <a:rPr lang="en" sz="1800"/>
              <a:t>ication does not require line-of-sight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Downside:</a:t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RF signals are noisy due to reverberations</a:t>
            </a:r>
            <a:endParaRPr sz="1800"/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3">
            <a:alphaModFix/>
          </a:blip>
          <a:srcRect b="0" l="6200" r="0" t="0"/>
          <a:stretch/>
        </p:blipFill>
        <p:spPr>
          <a:xfrm>
            <a:off x="6307100" y="707800"/>
            <a:ext cx="2546225" cy="372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70" name="Google Shape;170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robotic cart system should: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</a:t>
            </a:r>
            <a:r>
              <a:rPr lang="en" sz="1800"/>
              <a:t>tilize </a:t>
            </a:r>
            <a:r>
              <a:rPr b="1" lang="en" sz="1800" u="sng"/>
              <a:t>wireless signal strength</a:t>
            </a:r>
            <a:r>
              <a:rPr lang="en" sz="1800"/>
              <a:t> to locate the user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Move to follow the user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</a:t>
            </a:r>
            <a:r>
              <a:rPr lang="en" sz="1800"/>
              <a:t>ot use line-of-sight sensors </a:t>
            </a:r>
            <a:r>
              <a:rPr lang="en" sz="1800"/>
              <a:t>to follow</a:t>
            </a:r>
            <a:r>
              <a:rPr lang="en" sz="1800"/>
              <a:t> the user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</a:t>
            </a:r>
            <a:r>
              <a:rPr lang="en" sz="1800"/>
              <a:t>ave </a:t>
            </a:r>
            <a:r>
              <a:rPr lang="en" sz="1800"/>
              <a:t>a </a:t>
            </a:r>
            <a:r>
              <a:rPr b="1" lang="en" sz="1800" u="sng"/>
              <a:t>c</a:t>
            </a:r>
            <a:r>
              <a:rPr b="1" lang="en" sz="1800" u="sng"/>
              <a:t>ost-effective</a:t>
            </a:r>
            <a:r>
              <a:rPr lang="en" sz="1800"/>
              <a:t> design</a:t>
            </a:r>
            <a:endParaRPr sz="1800"/>
          </a:p>
        </p:txBody>
      </p:sp>
      <p:pic>
        <p:nvPicPr>
          <p:cNvPr id="171" name="Google Shape;1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3475" y="459412"/>
            <a:ext cx="2613687" cy="422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Robotic Cart Specifications</a:t>
            </a:r>
            <a:endParaRPr/>
          </a:p>
        </p:txBody>
      </p:sp>
      <p:sp>
        <p:nvSpPr>
          <p:cNvPr id="178" name="Google Shape;178;p19"/>
          <p:cNvSpPr txBox="1"/>
          <p:nvPr>
            <p:ph idx="1" type="body"/>
          </p:nvPr>
        </p:nvSpPr>
        <p:spPr>
          <a:xfrm>
            <a:off x="819150" y="15276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Cart should be able to follow the remote target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Cart should remain a distance of 1 [m] to 1.5 [m] from the remote target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Cart should be able to attain a speed of at least 1 [m/s]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Cart should not require line-of-sight to follow remote</a:t>
            </a:r>
            <a:endParaRPr sz="1800"/>
          </a:p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/>
          </a:blip>
          <a:srcRect b="19497" l="0" r="0" t="0"/>
          <a:stretch/>
        </p:blipFill>
        <p:spPr>
          <a:xfrm>
            <a:off x="1310200" y="3420625"/>
            <a:ext cx="1936375" cy="150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9"/>
          <p:cNvPicPr preferRelativeResize="0"/>
          <p:nvPr/>
        </p:nvPicPr>
        <p:blipFill rotWithShape="1">
          <a:blip r:embed="rId4">
            <a:alphaModFix/>
          </a:blip>
          <a:srcRect b="4287" l="18882" r="18550" t="2697"/>
          <a:stretch/>
        </p:blipFill>
        <p:spPr>
          <a:xfrm>
            <a:off x="6321100" y="2756975"/>
            <a:ext cx="1453600" cy="216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Robotic Cart System Block Diagram</a:t>
            </a:r>
            <a:endParaRPr/>
          </a:p>
        </p:txBody>
      </p:sp>
      <p:sp>
        <p:nvSpPr>
          <p:cNvPr id="187" name="Google Shape;187;p2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  <p:grpSp>
        <p:nvGrpSpPr>
          <p:cNvPr id="188" name="Google Shape;188;p20"/>
          <p:cNvGrpSpPr/>
          <p:nvPr/>
        </p:nvGrpSpPr>
        <p:grpSpPr>
          <a:xfrm>
            <a:off x="1055002" y="2279809"/>
            <a:ext cx="7033996" cy="2562367"/>
            <a:chOff x="598017" y="1575025"/>
            <a:chExt cx="8341036" cy="3038500"/>
          </a:xfrm>
        </p:grpSpPr>
        <p:pic>
          <p:nvPicPr>
            <p:cNvPr id="189" name="Google Shape;189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480952" y="1575025"/>
              <a:ext cx="6182095" cy="3038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0" name="Google Shape;190;p20"/>
            <p:cNvSpPr/>
            <p:nvPr/>
          </p:nvSpPr>
          <p:spPr>
            <a:xfrm>
              <a:off x="1299850" y="1780425"/>
              <a:ext cx="363300" cy="2627700"/>
            </a:xfrm>
            <a:prstGeom prst="lef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7603450" y="2660325"/>
              <a:ext cx="363300" cy="1020300"/>
            </a:xfrm>
            <a:prstGeom prst="righ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0"/>
            <p:cNvSpPr txBox="1"/>
            <p:nvPr/>
          </p:nvSpPr>
          <p:spPr>
            <a:xfrm>
              <a:off x="7966753" y="2933167"/>
              <a:ext cx="9723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alibri"/>
                  <a:ea typeface="Calibri"/>
                  <a:cs typeface="Calibri"/>
                  <a:sym typeface="Calibri"/>
                </a:rPr>
                <a:t>Outputs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0"/>
            <p:cNvSpPr txBox="1"/>
            <p:nvPr/>
          </p:nvSpPr>
          <p:spPr>
            <a:xfrm>
              <a:off x="598017" y="2856970"/>
              <a:ext cx="9189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alibri"/>
                  <a:ea typeface="Calibri"/>
                  <a:cs typeface="Calibri"/>
                  <a:sym typeface="Calibri"/>
                </a:rPr>
                <a:t>Inputs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4" name="Google Shape;194;p20"/>
          <p:cNvSpPr txBox="1"/>
          <p:nvPr>
            <p:ph idx="1" type="body"/>
          </p:nvPr>
        </p:nvSpPr>
        <p:spPr>
          <a:xfrm>
            <a:off x="819150" y="13811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Four inputs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Two outputs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Target Subsystem Block Diagram</a:t>
            </a:r>
            <a:endParaRPr/>
          </a:p>
        </p:txBody>
      </p:sp>
      <p:sp>
        <p:nvSpPr>
          <p:cNvPr id="200" name="Google Shape;200;p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/19</a:t>
            </a:r>
            <a:endParaRPr/>
          </a:p>
        </p:txBody>
      </p:sp>
      <p:grpSp>
        <p:nvGrpSpPr>
          <p:cNvPr id="201" name="Google Shape;201;p21"/>
          <p:cNvGrpSpPr/>
          <p:nvPr/>
        </p:nvGrpSpPr>
        <p:grpSpPr>
          <a:xfrm>
            <a:off x="447675" y="2216447"/>
            <a:ext cx="8300000" cy="1970631"/>
            <a:chOff x="447675" y="2521247"/>
            <a:chExt cx="8300000" cy="1970631"/>
          </a:xfrm>
        </p:grpSpPr>
        <p:pic>
          <p:nvPicPr>
            <p:cNvPr id="202" name="Google Shape;202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38162" y="2521247"/>
              <a:ext cx="6477949" cy="197063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3" name="Google Shape;203;p21"/>
            <p:cNvSpPr/>
            <p:nvPr/>
          </p:nvSpPr>
          <p:spPr>
            <a:xfrm>
              <a:off x="1117850" y="3278025"/>
              <a:ext cx="363300" cy="1020300"/>
            </a:xfrm>
            <a:prstGeom prst="lef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>
              <a:off x="7730075" y="3377350"/>
              <a:ext cx="177000" cy="581400"/>
            </a:xfrm>
            <a:prstGeom prst="righ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1"/>
            <p:cNvSpPr txBox="1"/>
            <p:nvPr/>
          </p:nvSpPr>
          <p:spPr>
            <a:xfrm>
              <a:off x="7907075" y="3467938"/>
              <a:ext cx="840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alibri"/>
                  <a:ea typeface="Calibri"/>
                  <a:cs typeface="Calibri"/>
                  <a:sym typeface="Calibri"/>
                </a:rPr>
                <a:t>Output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1"/>
            <p:cNvSpPr txBox="1"/>
            <p:nvPr/>
          </p:nvSpPr>
          <p:spPr>
            <a:xfrm>
              <a:off x="447675" y="3588075"/>
              <a:ext cx="735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alibri"/>
                  <a:ea typeface="Calibri"/>
                  <a:cs typeface="Calibri"/>
                  <a:sym typeface="Calibri"/>
                </a:rPr>
                <a:t>Inputs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7" name="Google Shape;207;p21"/>
          <p:cNvSpPr txBox="1"/>
          <p:nvPr>
            <p:ph idx="1" type="body"/>
          </p:nvPr>
        </p:nvSpPr>
        <p:spPr>
          <a:xfrm>
            <a:off x="819150" y="14573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Two inputs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 output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